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1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slideLayouts/slideLayout28.xml" ContentType="application/vnd.openxmlformats-officedocument.presentationml.slideLayout+xml"/>
  <Override PartName="/ppt/theme/theme1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6" r:id="rId3"/>
    <p:sldMasterId id="2147483659" r:id="rId4"/>
    <p:sldMasterId id="2147483662" r:id="rId5"/>
    <p:sldMasterId id="2147483665" r:id="rId6"/>
    <p:sldMasterId id="2147483667" r:id="rId7"/>
    <p:sldMasterId id="2147483670" r:id="rId8"/>
    <p:sldMasterId id="2147483672" r:id="rId9"/>
    <p:sldMasterId id="2147483675" r:id="rId10"/>
    <p:sldMasterId id="2147483677" r:id="rId11"/>
    <p:sldMasterId id="2147483680" r:id="rId12"/>
    <p:sldMasterId id="2147483683" r:id="rId13"/>
    <p:sldMasterId id="2147483685" r:id="rId14"/>
    <p:sldMasterId id="2147483687" r:id="rId15"/>
    <p:sldMasterId id="2147483690" r:id="rId16"/>
    <p:sldMasterId id="2147483695" r:id="rId17"/>
    <p:sldMasterId id="2147483697" r:id="rId18"/>
  </p:sldMasterIdLst>
  <p:notesMasterIdLst>
    <p:notesMasterId r:id="rId55"/>
  </p:notesMasterIdLst>
  <p:sldIdLst>
    <p:sldId id="1824" r:id="rId19"/>
    <p:sldId id="1844" r:id="rId20"/>
    <p:sldId id="3280" r:id="rId21"/>
    <p:sldId id="3372" r:id="rId22"/>
    <p:sldId id="3373" r:id="rId23"/>
    <p:sldId id="3375" r:id="rId24"/>
    <p:sldId id="3378" r:id="rId25"/>
    <p:sldId id="3581" r:id="rId26"/>
    <p:sldId id="3575" r:id="rId27"/>
    <p:sldId id="3577" r:id="rId28"/>
    <p:sldId id="3576" r:id="rId29"/>
    <p:sldId id="3578" r:id="rId30"/>
    <p:sldId id="3579" r:id="rId31"/>
    <p:sldId id="3580" r:id="rId32"/>
    <p:sldId id="3282" r:id="rId33"/>
    <p:sldId id="3284" r:id="rId34"/>
    <p:sldId id="3286" r:id="rId35"/>
    <p:sldId id="3285" r:id="rId36"/>
    <p:sldId id="3283" r:id="rId37"/>
    <p:sldId id="3582" r:id="rId38"/>
    <p:sldId id="3470" r:id="rId39"/>
    <p:sldId id="3471" r:id="rId40"/>
    <p:sldId id="3473" r:id="rId41"/>
    <p:sldId id="3474" r:id="rId42"/>
    <p:sldId id="3591" r:id="rId43"/>
    <p:sldId id="3566" r:id="rId44"/>
    <p:sldId id="3567" r:id="rId45"/>
    <p:sldId id="3568" r:id="rId46"/>
    <p:sldId id="3569" r:id="rId47"/>
    <p:sldId id="3571" r:id="rId48"/>
    <p:sldId id="3592" r:id="rId49"/>
    <p:sldId id="3279" r:id="rId50"/>
    <p:sldId id="3593" r:id="rId51"/>
    <p:sldId id="3281" r:id="rId52"/>
    <p:sldId id="3594" r:id="rId53"/>
    <p:sldId id="1825" r:id="rId54"/>
  </p:sldIdLst>
  <p:sldSz cx="12192000" cy="6858000"/>
  <p:notesSz cx="6858000" cy="9144000"/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3E27824-9DEC-4C2D-B28E-18A8936D0B58}">
          <p14:sldIdLst>
            <p14:sldId id="1824"/>
            <p14:sldId id="1844"/>
            <p14:sldId id="3280"/>
            <p14:sldId id="3372"/>
            <p14:sldId id="3373"/>
            <p14:sldId id="3375"/>
            <p14:sldId id="3378"/>
            <p14:sldId id="3581"/>
            <p14:sldId id="3575"/>
            <p14:sldId id="3577"/>
            <p14:sldId id="3576"/>
            <p14:sldId id="3578"/>
            <p14:sldId id="3579"/>
            <p14:sldId id="3580"/>
            <p14:sldId id="3282"/>
            <p14:sldId id="3284"/>
            <p14:sldId id="3286"/>
            <p14:sldId id="3285"/>
            <p14:sldId id="3283"/>
            <p14:sldId id="3582"/>
            <p14:sldId id="3470"/>
            <p14:sldId id="3471"/>
            <p14:sldId id="3473"/>
            <p14:sldId id="3474"/>
            <p14:sldId id="3591"/>
            <p14:sldId id="3566"/>
            <p14:sldId id="3567"/>
            <p14:sldId id="3568"/>
            <p14:sldId id="3569"/>
            <p14:sldId id="3571"/>
            <p14:sldId id="3592"/>
            <p14:sldId id="3279"/>
            <p14:sldId id="3593"/>
            <p14:sldId id="3281"/>
            <p14:sldId id="3594"/>
            <p14:sldId id="18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theme" Target="theme/theme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2024/11/14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785BE-0C7D-6371-93C2-EEF8B5AF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15F792-87B9-BBC5-F611-ADBE825A4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289D09-4909-16E6-BE01-7D1072FD7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411CFF-7BBC-F31D-B592-0587CD95B6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867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333F-D583-9502-74DB-90E763BD3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3D6643-0CE0-A388-7D68-D00D1270D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8027A9-7942-7677-493D-A23EB7A02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17A18-4EA6-FB42-97A5-103983E9F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594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85F-4E40-CB53-A940-2A5338E9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BB5F6-9324-B959-BF82-5D0301E62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F96471-4067-CDD4-FFBC-99270A907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864EA7-5C45-8733-9D02-11D05A3AC5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136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FB8C7-E3EF-3461-F3F8-E453B656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26422E-8285-6A77-08A1-37E7C1C04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6316AD-4DC0-D452-AB3A-525AD15A2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68255-E7C6-F365-293E-C68C6DD62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73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995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80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0553-AA37-236E-7F73-0BFA9896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61A815-EFB4-DD91-5972-7AB200E9B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BA7301-9C46-EB6B-745D-6C9C6CF35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7BB28-2E78-310B-8DB2-EC75958A5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44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526507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222605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72374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53954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18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24" r:id="rId3"/>
    <p:sldLayoutId id="214748372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723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slideLayout" Target="../slideLayouts/slideLayout22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9.xml"/><Relationship Id="rId7" Type="http://schemas.openxmlformats.org/officeDocument/2006/relationships/image" Target="../media/image6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53.xml"/><Relationship Id="rId7" Type="http://schemas.openxmlformats.org/officeDocument/2006/relationships/image" Target="../media/image6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79.png"/><Relationship Id="rId5" Type="http://schemas.openxmlformats.org/officeDocument/2006/relationships/tags" Target="../tags/tag59.xml"/><Relationship Id="rId10" Type="http://schemas.openxmlformats.org/officeDocument/2006/relationships/image" Target="../media/image78.png"/><Relationship Id="rId4" Type="http://schemas.openxmlformats.org/officeDocument/2006/relationships/tags" Target="../tags/tag58.xml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63.xml"/><Relationship Id="rId7" Type="http://schemas.openxmlformats.org/officeDocument/2006/relationships/image" Target="../media/image8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4.xml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67.xml"/><Relationship Id="rId7" Type="http://schemas.openxmlformats.org/officeDocument/2006/relationships/image" Target="../media/image8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8.xml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71.xml"/><Relationship Id="rId7" Type="http://schemas.openxmlformats.org/officeDocument/2006/relationships/image" Target="../media/image86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4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9.png"/><Relationship Id="rId5" Type="http://schemas.openxmlformats.org/officeDocument/2006/relationships/tags" Target="../tags/tag33.xml"/><Relationship Id="rId10" Type="http://schemas.openxmlformats.org/officeDocument/2006/relationships/image" Target="../media/image38.png"/><Relationship Id="rId4" Type="http://schemas.openxmlformats.org/officeDocument/2006/relationships/tags" Target="../tags/tag32.xml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3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3.png"/><Relationship Id="rId5" Type="http://schemas.openxmlformats.org/officeDocument/2006/relationships/tags" Target="../tags/tag39.xml"/><Relationship Id="rId10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3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50.png"/><Relationship Id="rId5" Type="http://schemas.openxmlformats.org/officeDocument/2006/relationships/tags" Target="../tags/tag45.xml"/><Relationship Id="rId10" Type="http://schemas.openxmlformats.org/officeDocument/2006/relationships/image" Target="../media/image49.png"/><Relationship Id="rId4" Type="http://schemas.openxmlformats.org/officeDocument/2006/relationships/tags" Target="../tags/tag44.xml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/>
              <a:t>Chiikawa</a:t>
            </a:r>
            <a:r>
              <a:rPr lang="zh-CN" altLang="en-US" dirty="0"/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t>2024/11/14</a:t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245485" y="1483995"/>
            <a:ext cx="4643755" cy="238696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err="1">
                <a:latin typeface="+mn-ea"/>
                <a:ea typeface="+mn-ea"/>
              </a:rPr>
              <a:t>ChiikaCode</a:t>
            </a:r>
            <a:endParaRPr lang="en-US" altLang="zh-CN" sz="4000" b="1" dirty="0">
              <a:latin typeface="+mn-ea"/>
              <a:ea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b="1" dirty="0">
                <a:latin typeface="+mn-ea"/>
                <a:ea typeface="+mn-ea"/>
              </a:rPr>
              <a:t>最终总结汇报</a:t>
            </a:r>
            <a:r>
              <a:rPr lang="en-US" altLang="zh-CN" sz="4000" b="1" dirty="0">
                <a:latin typeface="+mn-ea"/>
                <a:ea typeface="+mn-ea"/>
              </a:rPr>
              <a:t>PPT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6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3600" b="1" spc="300" dirty="0">
                  <a:solidFill>
                    <a:schemeClr val="tx1"/>
                  </a:solidFill>
                </a:rPr>
                <a:t>原型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357352" y="1593684"/>
            <a:ext cx="8142835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使用</a:t>
            </a:r>
            <a:r>
              <a:rPr lang="en-US" altLang="zh-CN" sz="2400" dirty="0">
                <a:latin typeface="+mn-lt"/>
              </a:rPr>
              <a:t>python</a:t>
            </a:r>
            <a:r>
              <a:rPr lang="zh-CN" altLang="en-US" sz="2400" dirty="0">
                <a:latin typeface="+mn-lt"/>
              </a:rPr>
              <a:t>的</a:t>
            </a:r>
            <a:r>
              <a:rPr lang="en-US" altLang="zh-CN" sz="2400" dirty="0" err="1">
                <a:latin typeface="+mn-lt"/>
              </a:rPr>
              <a:t>streamlit</a:t>
            </a:r>
            <a:r>
              <a:rPr lang="zh-CN" altLang="en-US" sz="2400" dirty="0">
                <a:latin typeface="+mn-lt"/>
              </a:rPr>
              <a:t>库制作的轻量级</a:t>
            </a:r>
            <a:r>
              <a:rPr lang="en-US" altLang="zh-CN" sz="2400" dirty="0">
                <a:latin typeface="+mn-lt"/>
              </a:rPr>
              <a:t>AI</a:t>
            </a:r>
            <a:r>
              <a:rPr lang="zh-CN" altLang="en-US" sz="2400" dirty="0">
                <a:latin typeface="+mn-lt"/>
              </a:rPr>
              <a:t>工具库网页，能在本地流畅运行，包含以下基本功能：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对话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文档分析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项目级代码生成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535" y="1203648"/>
            <a:ext cx="2478262" cy="471195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05" y="1696322"/>
            <a:ext cx="7898169" cy="3808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352" y="1560732"/>
            <a:ext cx="3272256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</a:rPr>
              <a:t>对话功能，能够将对话历史保存在本地，下次使用时可以继续对话。支持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选择模型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新建对话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删除对话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清空对话历史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1" y="1094698"/>
            <a:ext cx="8814317" cy="4231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2012" y="553246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文档分析功能，支持模型选择、上传文档、对话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demo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557" y="1057265"/>
            <a:ext cx="8928885" cy="47434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可运行代码生成</a:t>
              </a:r>
              <a:endParaRPr lang="zh-CN" altLang="en-US" sz="36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2F4DC-2715-F33D-5CE1-1158E274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88333-9C9C-062F-4918-636CAB4B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223129-47FE-A708-6D18-A0CDFA532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67FF3-8A93-586E-B4E2-795EF2C98723}"/>
              </a:ext>
            </a:extLst>
          </p:cNvPr>
          <p:cNvSpPr txBox="1"/>
          <p:nvPr/>
        </p:nvSpPr>
        <p:spPr>
          <a:xfrm>
            <a:off x="438539" y="1537905"/>
            <a:ext cx="5010428" cy="378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整体流程：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根据函数名、函数参数、函数注释补全函数内容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检测是否有语法错误，如果有错误，重复步骤</a:t>
            </a:r>
            <a:r>
              <a:rPr lang="en-US" altLang="zh-CN" dirty="0"/>
              <a:t>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此时无法保证函数就是我们想要的，因此根据函数补全测试用例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检测测试用例是否通过，如果不通过，重复步骤</a:t>
            </a:r>
            <a:r>
              <a:rPr lang="en-US" altLang="zh-CN" dirty="0"/>
              <a:t>3</a:t>
            </a:r>
            <a:r>
              <a:rPr lang="zh-CN" altLang="en-US" dirty="0"/>
              <a:t>；多次不通过，则回到步骤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778BA-EF11-D5A9-8A2E-E973059C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77" y="1642188"/>
            <a:ext cx="5905235" cy="40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237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E6402-3EAD-DE0F-C508-C38A1315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65A39-5571-BCB6-E555-EB8A3610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F6EC73-BAA0-012E-516B-2D3C9F565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9E49E-8478-8A41-D08C-2A539AAD126B}"/>
              </a:ext>
            </a:extLst>
          </p:cNvPr>
          <p:cNvSpPr txBox="1"/>
          <p:nvPr/>
        </p:nvSpPr>
        <p:spPr>
          <a:xfrm>
            <a:off x="438538" y="1090036"/>
            <a:ext cx="10926147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具体接口：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getCompleteBody</a:t>
            </a:r>
            <a:r>
              <a:rPr lang="zh-CN" altLang="en-US" dirty="0">
                <a:latin typeface="+mn-lt"/>
              </a:rPr>
              <a:t>：根据上文（</a:t>
            </a:r>
            <a:r>
              <a:rPr lang="en-US" altLang="zh-CN" dirty="0">
                <a:latin typeface="+mn-lt"/>
              </a:rPr>
              <a:t>prefix</a:t>
            </a:r>
            <a:r>
              <a:rPr lang="zh-CN" altLang="en-US" dirty="0">
                <a:latin typeface="+mn-lt"/>
              </a:rPr>
              <a:t>）和下文（</a:t>
            </a:r>
            <a:r>
              <a:rPr lang="en-US" altLang="zh-CN" dirty="0">
                <a:latin typeface="+mn-lt"/>
              </a:rPr>
              <a:t>suffix</a:t>
            </a:r>
            <a:r>
              <a:rPr lang="zh-CN" altLang="en-US" dirty="0">
                <a:latin typeface="+mn-lt"/>
              </a:rPr>
              <a:t>），返回中间补全的代码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getOriginalCode</a:t>
            </a:r>
            <a:r>
              <a:rPr lang="zh-CN" altLang="en-US" dirty="0">
                <a:latin typeface="+mn-lt"/>
              </a:rPr>
              <a:t>：通过函数名、参数列表、注释来生成函数代码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getTestCode</a:t>
            </a:r>
            <a:r>
              <a:rPr lang="zh-CN" altLang="en-US" dirty="0">
                <a:latin typeface="+mn-lt"/>
              </a:rPr>
              <a:t>：通过已有函数生成测试代码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getNoErrorCode</a:t>
            </a:r>
            <a:r>
              <a:rPr lang="zh-CN" altLang="en-US" dirty="0">
                <a:latin typeface="+mn-lt"/>
              </a:rPr>
              <a:t>：获得运行不报</a:t>
            </a:r>
            <a:br>
              <a:rPr lang="en-US" altLang="zh-CN" dirty="0">
                <a:latin typeface="+mn-lt"/>
              </a:rPr>
            </a:br>
            <a:r>
              <a:rPr lang="zh-CN" altLang="en-US" dirty="0">
                <a:latin typeface="+mn-lt"/>
              </a:rPr>
              <a:t>错的代码</a:t>
            </a:r>
            <a:endParaRPr lang="en-US" altLang="zh-CN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BD5ED-CB31-8A6B-BBC3-87F4129B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60" y="3481290"/>
            <a:ext cx="7000902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291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C694-AA83-397C-A6C7-EFA42557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2597D-809B-DFF6-0CA9-FABF48EF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1409E9-6891-F535-0C22-FA6A48F47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B249BD-B509-8818-221B-3E01A79F72CD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B8642C-B205-FFF0-B82F-6B8F2254BDC0}"/>
              </a:ext>
            </a:extLst>
          </p:cNvPr>
          <p:cNvSpPr txBox="1"/>
          <p:nvPr/>
        </p:nvSpPr>
        <p:spPr>
          <a:xfrm>
            <a:off x="842251" y="1083599"/>
            <a:ext cx="6097554" cy="56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效果演示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BCA6B8-1C8B-1130-D545-B82A1D69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73" y="1364637"/>
            <a:ext cx="7599463" cy="29392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F008AA-CF6B-B18C-CFF7-0AE24810C6A5}"/>
              </a:ext>
            </a:extLst>
          </p:cNvPr>
          <p:cNvSpPr txBox="1"/>
          <p:nvPr/>
        </p:nvSpPr>
        <p:spPr>
          <a:xfrm>
            <a:off x="3085774" y="4730410"/>
            <a:ext cx="5955476" cy="873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输入问题，分别是：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判断一个数是否是质数、计算最大公约数、快速排序算法</a:t>
            </a:r>
          </a:p>
        </p:txBody>
      </p:sp>
    </p:spTree>
    <p:extLst>
      <p:ext uri="{BB962C8B-B14F-4D97-AF65-F5344CB8AC3E}">
        <p14:creationId xmlns:p14="http://schemas.microsoft.com/office/powerpoint/2010/main" val="254057076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471F0-4F3B-9F35-383C-A8A3BC35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2B747-6844-F4E4-2429-A9B0FA72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2199F-E7B2-8A5F-1B06-E0E3D108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745" y="4671478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CB6F98-1EE5-9DAF-3ECB-71257EA6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62" y="1799801"/>
            <a:ext cx="3636677" cy="1528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137DB6-8171-60B6-0E11-15FD8E8E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62" y="3846260"/>
            <a:ext cx="4744112" cy="16504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B238D7-BBC6-BAF6-E1BC-D8725C6C2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64" y="1939760"/>
            <a:ext cx="3465203" cy="363667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9F47B6-32F2-E056-8634-E7D5FB7136DD}"/>
              </a:ext>
            </a:extLst>
          </p:cNvPr>
          <p:cNvSpPr txBox="1"/>
          <p:nvPr/>
        </p:nvSpPr>
        <p:spPr>
          <a:xfrm>
            <a:off x="1667614" y="32949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判断一个数是否是质数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DCCE85-37BE-3874-5D64-4BB2664A2346}"/>
              </a:ext>
            </a:extLst>
          </p:cNvPr>
          <p:cNvSpPr txBox="1"/>
          <p:nvPr/>
        </p:nvSpPr>
        <p:spPr>
          <a:xfrm>
            <a:off x="1667614" y="5493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计算最大公约数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821D1A-4800-AC8D-1950-189470D31F69}"/>
              </a:ext>
            </a:extLst>
          </p:cNvPr>
          <p:cNvSpPr txBox="1"/>
          <p:nvPr/>
        </p:nvSpPr>
        <p:spPr>
          <a:xfrm>
            <a:off x="8310567" y="5679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8F2F9E-0E90-119F-5337-B5E5D60769DC}"/>
              </a:ext>
            </a:extLst>
          </p:cNvPr>
          <p:cNvSpPr txBox="1"/>
          <p:nvPr/>
        </p:nvSpPr>
        <p:spPr>
          <a:xfrm>
            <a:off x="699682" y="95987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生成的代码均符合预期</a:t>
            </a:r>
          </a:p>
        </p:txBody>
      </p:sp>
    </p:spTree>
    <p:extLst>
      <p:ext uri="{BB962C8B-B14F-4D97-AF65-F5344CB8AC3E}">
        <p14:creationId xmlns:p14="http://schemas.microsoft.com/office/powerpoint/2010/main" val="344128461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797139" y="2717766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>
              <p:custDataLst>
                <p:tags r:id="rId17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2400" b="1" spc="300" dirty="0">
                  <a:latin typeface="+mj-ea"/>
                  <a:ea typeface="+mj-ea"/>
                </a:rPr>
                <a:t>RAG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5795223" y="4153274"/>
            <a:ext cx="5844098" cy="511814"/>
            <a:chOff x="5181690" y="5404127"/>
            <a:chExt cx="6290319" cy="550893"/>
          </a:xfrm>
        </p:grpSpPr>
        <p:sp>
          <p:nvSpPr>
            <p:cNvPr id="7" name="椭圆 6"/>
            <p:cNvSpPr/>
            <p:nvPr>
              <p:custDataLst>
                <p:tags r:id="rId15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6025663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2400" b="1" spc="300" dirty="0">
                  <a:solidFill>
                    <a:schemeClr val="tx1"/>
                  </a:solidFill>
                </a:rPr>
                <a:t>原型</a:t>
              </a: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5795234" y="3440396"/>
            <a:ext cx="5844097" cy="511814"/>
            <a:chOff x="5181690" y="3693789"/>
            <a:chExt cx="6290318" cy="550893"/>
          </a:xfrm>
        </p:grpSpPr>
        <p:sp>
          <p:nvSpPr>
            <p:cNvPr id="9" name="椭圆 8"/>
            <p:cNvSpPr/>
            <p:nvPr>
              <p:custDataLst>
                <p:tags r:id="rId13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项目级代码生成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CB10F0-D1C9-F80A-EDC8-B2472870A76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95223" y="4855365"/>
            <a:ext cx="5844098" cy="511814"/>
            <a:chOff x="5181690" y="5404127"/>
            <a:chExt cx="6290319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556D559-5967-3B11-DE93-E61A2571368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5EB1B6-EFF4-2AF2-F4E6-704AA699E6B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可运行代码生成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39CFBB-2D29-15EF-90C2-04891A8A524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95223" y="5557456"/>
            <a:ext cx="5844098" cy="511814"/>
            <a:chOff x="5181690" y="5404127"/>
            <a:chExt cx="6290319" cy="55089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7664FA9-2A04-4AA1-7B6F-BC0D7D5F241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7BA9C1-A212-EBA7-42DF-6D0B65CF4E3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前端算法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80B9B9D-1074-4CCC-57E8-1094F3080A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95223" y="6146519"/>
            <a:ext cx="5844099" cy="511814"/>
            <a:chOff x="5181690" y="5404127"/>
            <a:chExt cx="6290320" cy="55089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264EEA-4B23-712A-00B9-A77A25C0312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AB5DE1C-68A4-17DC-FBC2-E3A0B60743B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025663" y="5469123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项目成果展示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solidFill>
                    <a:schemeClr val="tx1"/>
                  </a:solidFill>
                </a:rPr>
                <a:t>前端算法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58230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新建侧边栏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969645" y="4542790"/>
            <a:ext cx="4634865" cy="111379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NewViewProvider 类实现了 WebviewViewProvider 接口，并定义了 viewType 属性，确保视图的唯一标识</a:t>
            </a:r>
            <a:r>
              <a:rPr lang="zh-CN" sz="1600" spc="100" dirty="0">
                <a:latin typeface="+mn-ea"/>
                <a:ea typeface="+mn-ea"/>
              </a:rPr>
              <a:t>，保证侧边栏能够被识别并展示</a:t>
            </a:r>
            <a:r>
              <a:rPr sz="1600" spc="100" dirty="0">
                <a:latin typeface="+mn-ea"/>
                <a:ea typeface="+mn-ea"/>
              </a:rPr>
              <a:t>。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660515" y="4249420"/>
            <a:ext cx="4300855" cy="17989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resolveWebviewView方法用于Webview的初始化，它调用getHtmlForWebview方法将HTML内容注入Webview，调用handleMessage处理监听信息。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661920" y="3856355"/>
            <a:ext cx="125095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实现接口</a:t>
            </a:r>
          </a:p>
        </p:txBody>
      </p:sp>
      <p:sp>
        <p:nvSpPr>
          <p:cNvPr id="7" name="ïṡḷiḑé"/>
          <p:cNvSpPr/>
          <p:nvPr>
            <p:custDataLst>
              <p:tags r:id="rId4"/>
            </p:custDataLst>
          </p:nvPr>
        </p:nvSpPr>
        <p:spPr>
          <a:xfrm>
            <a:off x="8328025" y="3736975"/>
            <a:ext cx="1458595" cy="56642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配置内容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" y="1195070"/>
            <a:ext cx="5363845" cy="2713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515" y="1028700"/>
            <a:ext cx="4820920" cy="28276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配置侧边栏</a:t>
            </a:r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7068820" y="4507230"/>
            <a:ext cx="395414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</a:t>
            </a:r>
            <a:r>
              <a:rPr lang="en-US" altLang="zh-CN" sz="1600" spc="100" dirty="0">
                <a:latin typeface="+mn-ea"/>
                <a:ea typeface="+mn-ea"/>
              </a:rPr>
              <a:t>package.json</a:t>
            </a:r>
            <a:r>
              <a:rPr lang="zh-CN" altLang="en-US" sz="1600" spc="100" dirty="0">
                <a:latin typeface="+mn-ea"/>
                <a:ea typeface="+mn-ea"/>
              </a:rPr>
              <a:t>文件中定义视图与视图容器，使其显示在侧边栏中，且能够显示名称、样式。</a:t>
            </a:r>
          </a:p>
        </p:txBody>
      </p:sp>
      <p:sp>
        <p:nvSpPr>
          <p:cNvPr id="7" name="ïṡḷiḑé"/>
          <p:cNvSpPr/>
          <p:nvPr>
            <p:custDataLst>
              <p:tags r:id="rId2"/>
            </p:custDataLst>
          </p:nvPr>
        </p:nvSpPr>
        <p:spPr>
          <a:xfrm>
            <a:off x="8119110" y="3989070"/>
            <a:ext cx="1854200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配置显示样式</a:t>
            </a:r>
          </a:p>
        </p:txBody>
      </p:sp>
      <p:sp>
        <p:nvSpPr>
          <p:cNvPr id="10" name="ïṡḷiḑé"/>
          <p:cNvSpPr/>
          <p:nvPr>
            <p:custDataLst>
              <p:tags r:id="rId3"/>
            </p:custDataLst>
          </p:nvPr>
        </p:nvSpPr>
        <p:spPr>
          <a:xfrm>
            <a:off x="2547620" y="3990340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注册视图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1608455"/>
            <a:ext cx="5075555" cy="18205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35000" y="4504690"/>
            <a:ext cx="507555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在 activate 函数中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注册</a:t>
            </a:r>
            <a:r>
              <a:rPr sz="1600" spc="100" dirty="0">
                <a:latin typeface="+mn-ea"/>
                <a:ea typeface="+mn-ea"/>
                <a:sym typeface="+mn-ea"/>
              </a:rPr>
              <a:t>NewViewProvider，将其作为一个Webview视图添加到VS Code的侧边栏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。</a:t>
            </a:r>
            <a:endParaRPr lang="zh-CN" sz="1600" spc="1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455" y="1607185"/>
            <a:ext cx="2272665" cy="2116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440" y="1607185"/>
            <a:ext cx="1533525" cy="21151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1705" y="2035175"/>
            <a:ext cx="2874645" cy="2986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左侧为包含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h1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在内的样式设置，此处仅截取部分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右侧为具体内容配置，包含标题、副标题、输入栏以及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上传文件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生成项目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四个按钮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样式与</a:t>
            </a:r>
            <a:r>
              <a:rPr lang="zh-CN" altLang="en-US" dirty="0"/>
              <a:t>页面结构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60" y="1553845"/>
            <a:ext cx="5231765" cy="3950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655" y="1553845"/>
            <a:ext cx="2082800" cy="3950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6940" y="1224915"/>
            <a:ext cx="4740910" cy="4685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点击生成项目按钮时，会收集用户选择的语言和输入的需求，并通过vscode.postMessage()向后端发送请求生成项目代码。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点击提问按钮时，如果用户在文本框中输入了问题，页面会将问题通过vscode.postMessage()发送到后端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如果问题为空，会弹出提示。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点击上传文件按钮会触发文件选择框，选择文件后将文件路径发送给后端。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点击上传文件夹按钮会触发文件夹选择框，选择文件夹后获取文件夹的名称并将其发送给后端。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按钮和交互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05" y="1137285"/>
            <a:ext cx="5391785" cy="164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05" y="2818765"/>
            <a:ext cx="5391150" cy="152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35" y="4385310"/>
            <a:ext cx="5371465" cy="1619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t>文件及文件夹上传的详细处理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2175"/>
            <a:ext cx="5428615" cy="52012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008505"/>
            <a:ext cx="609600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上传文件时采用文件路径，并将文件路径作为参数的一部分通过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上传给后端，上传文件夹是则提取文件夹的名称，获取文件夹的相对路径，通常选择第一个文件的路径，然后提取文件夹名称，通过指定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command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分别为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uploadFile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uploadFolder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来进行区分，并在前端重载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方法来实现对后端的请求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项目生成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language 和 requirements，以此为请求体，发送POST请求到后端/generate接口。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若后端成功响应且包含文件信息，则调用 saveGeneratedFiles 将生成的文件保存在工作区中。如果请求失败，则向用户提示错误信息。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70" y="1220470"/>
            <a:ext cx="5800725" cy="4712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question，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发送POST请求到后端/ask接口，将问题作为请求体传递。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若后端成功响应，将答案通过webviewView.webview.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postMessage方法发送回Webview。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若后端响应失败，则向用户提示错误信息。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85" y="1321435"/>
            <a:ext cx="6379210" cy="4413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获取工作区路径，并将用户指定的filePath与工作区路径拼接成绝对路径，以其作为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file_path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如果后端成功处理了路径，则在VS Code中弹出提示“文件上传成功，RAG链已初始化”。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65" y="1219835"/>
            <a:ext cx="6170930" cy="4685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获取工作区路径，将folderName与工作区路径拼接成绝对路径，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以其作为file_path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如果后端成功处理了路径，显示提示“文件夹上传成功，RAG链已初始化”。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1317625"/>
            <a:ext cx="6396355" cy="4422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396137" y="4283909"/>
            <a:ext cx="5399726" cy="782043"/>
            <a:chOff x="5181690" y="2820871"/>
            <a:chExt cx="3803719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99680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36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3600" b="1" spc="300" dirty="0">
                  <a:latin typeface="+mj-ea"/>
                  <a:ea typeface="+mj-ea"/>
                </a:rPr>
                <a:t>RAG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7400" y="2605405"/>
            <a:ext cx="4042410" cy="19265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在检查工作区文件夹打开后，获取工作区路径，并遍历文件的相对路径生成绝对路径。</a:t>
            </a:r>
          </a:p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根据路径创建文件夹与文件并编辑文件内容。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saveGeneratedFiles</a:t>
            </a:r>
            <a:r>
              <a:rPr dirty="0">
                <a:sym typeface="+mn-ea"/>
              </a:rPr>
              <a:t>方法实现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85" y="1214120"/>
            <a:ext cx="6303010" cy="46291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项目成果展示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88065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用户可以在侧边栏内针对特定的文件夹、文件或代码段提出问题。通过右键菜单栏，用户可以直接将所选代码添加到聊天框中，从而提问与该段代码相关的问题，获得实时解答。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用户在对话框中输入“@”后，可以选择相关文件或文件夹，直接将其添加到对话框中，从而讨论特定代码文件或模块。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代码问答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657590" y="3885565"/>
            <a:ext cx="2113915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@-mention功能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1629410"/>
            <a:ext cx="3406140" cy="202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08475" y="1629410"/>
            <a:ext cx="340360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011160" y="1637030"/>
            <a:ext cx="3406775" cy="202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通过选择某段代码或整个文件，用户可请求系统在聊天框内提供详细的代码解释。解释内容涵盖代码逻辑、变量意义、函数功能等，帮助用户更好地理解代码背后的实现原理。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用户可以选择特定代码段或整个文件，确认后，系统会自动在原代码文件中添加注释。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代码解释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130030" y="3885565"/>
            <a:ext cx="127254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代码注释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" y="1629410"/>
            <a:ext cx="3406140" cy="203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637030"/>
            <a:ext cx="339725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810" y="1629410"/>
            <a:ext cx="3459480" cy="20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用户可以选择某段代码或整个文件，提交后，系统会给出针对性的改进建议。这些建议可能涉及代码优化、性能提升、逻辑改进等，帮助用户提升代码质量和可维护性。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系统支持自动生成一个全新的测试文件，用户可根据项目需求生成针对某段代码或功能的单元测试，帮助检测代码质量和验证功能实现。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改进建议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056370" y="3885565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单元测试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" y="1629410"/>
            <a:ext cx="3406140" cy="20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637030"/>
            <a:ext cx="3395345" cy="2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905" y="1628775"/>
            <a:ext cx="3418840" cy="2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326515" y="4465320"/>
            <a:ext cx="457200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在对话框下方，用户可选择不同的模型进行解答，支持从网络模型API到</a:t>
            </a:r>
            <a:r>
              <a:rPr lang="en-US" sz="1600" spc="100" dirty="0">
                <a:latin typeface="+mn-ea"/>
                <a:ea typeface="+mn-ea"/>
              </a:rPr>
              <a:t>Ollama</a:t>
            </a:r>
            <a:r>
              <a:rPr sz="1600" spc="100" dirty="0">
                <a:latin typeface="+mn-ea"/>
                <a:ea typeface="+mn-ea"/>
              </a:rPr>
              <a:t>本地私有模型的切换，确保灵活使用不同的解答资源，满足多样化需求。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883400" y="4465320"/>
            <a:ext cx="460248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系统会自动为正在编写的代码提供灰色补全建议，用户只需按下Tab键即可接受建议，进一步提高编码效率，减少手动输入错误。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975610" y="390334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模型选择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529320" y="3916680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代码补全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" y="1066800"/>
            <a:ext cx="4653280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930" y="1601470"/>
            <a:ext cx="5270500" cy="150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感谢各位专家老师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>
                <a:sym typeface="+mn-ea"/>
              </a:rPr>
              <a:t>Chiikawa</a:t>
            </a:r>
            <a:r>
              <a:rPr lang="zh-CN" altLang="en-US" dirty="0">
                <a:sym typeface="+mn-ea"/>
              </a:rPr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t>2024/11/14</a:t>
            </a:fld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文件加载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763906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875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BaseLoader 是一个抽象基类，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PythonLoader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PyPDFLoader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等</a:t>
            </a:r>
            <a:r>
              <a:rPr sz="1600" spc="100" dirty="0">
                <a:latin typeface="+mn-ea"/>
                <a:ea typeface="+mn-ea"/>
              </a:rPr>
              <a:t>所有不同类型的文件加载器都继承自该类，重写 load 方法来加载文件内容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调用定义的各个加载器类，获取文件内容，支持多种文件格式。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544649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300" spc="100" dirty="0">
                <a:latin typeface="+mn-ea"/>
                <a:ea typeface="+mn-ea"/>
                <a:sym typeface="+mn-ea"/>
              </a:rPr>
              <a:t>使用</a:t>
            </a:r>
            <a:r>
              <a:rPr sz="1300" spc="100" dirty="0">
                <a:latin typeface="+mn-ea"/>
                <a:ea typeface="+mn-ea"/>
                <a:sym typeface="+mn-ea"/>
              </a:rPr>
              <a:t>RecursiveCharacterTextSplitter 类对文档进行拆分，使得每个拆分后的部分大小不会超过 65536 个字符，并且保证了相邻拆分部分有 10 个字符的重叠。</a:t>
            </a:r>
            <a:endParaRPr sz="1300" spc="1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endParaRPr lang="en-US" sz="9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395095" y="3943304"/>
            <a:ext cx="1527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定义加载器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47116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加载文件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A21664F-5472-CAE6-6BEB-E71C5FA118C7}"/>
              </a:ext>
            </a:extLst>
          </p:cNvPr>
          <p:cNvGrpSpPr/>
          <p:nvPr/>
        </p:nvGrpSpPr>
        <p:grpSpPr>
          <a:xfrm>
            <a:off x="4357370" y="1472475"/>
            <a:ext cx="3665220" cy="2268855"/>
            <a:chOff x="4357370" y="1758950"/>
            <a:chExt cx="3665220" cy="22688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57370" y="1758950"/>
              <a:ext cx="3665220" cy="14852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57370" y="3348355"/>
              <a:ext cx="3665220" cy="67945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705" y="2144622"/>
            <a:ext cx="3715385" cy="924560"/>
          </a:xfrm>
          <a:prstGeom prst="rect">
            <a:avLst/>
          </a:prstGeom>
        </p:spPr>
      </p:pic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46023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文档分割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50" y="1649640"/>
            <a:ext cx="3908425" cy="19145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项目文件处理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创建一个嵌入模型 HuggingFaceBgeEmbeddings，用于将文本转换为向量。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将文档和嵌入向量一起存储到 Chroma 向量数据库中，以便之后的检索。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递归处理文件夹中的文件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，对每个文件进行文件加载、文档分割、获取嵌入和构建向量数据库操作。</a:t>
            </a: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嵌入向量获取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构建向量数据库</a:t>
            </a: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380220" y="4027805"/>
            <a:ext cx="155892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文件夹处理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" y="1836420"/>
            <a:ext cx="3690620" cy="1836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6245" y="1920875"/>
            <a:ext cx="3789680" cy="1667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0540" y="2202180"/>
            <a:ext cx="3735070" cy="1104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7585" y="1823720"/>
            <a:ext cx="3930650" cy="3409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get_vector_db：从本地加载已构建的向量数据库。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build_retriever：从数据库构建检索器。。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build_rag_chain：构建基于RAG框架的问答链。使用ChatPromptTemplate模板与ChatOllama模型，将查询传递给检索器，最终生成答案。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检索器构建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40" y="1280795"/>
            <a:ext cx="5695950" cy="45713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7280" y="1363345"/>
            <a:ext cx="4558665" cy="4330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QuestionRequest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类是请求模型，用于接收提问请求。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以ask_question为POST请求的处理器，用于接收用户的问题。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在检查确保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rag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初始化后，调用rag_chain.astream(question)方法逐步生成回答并拼接到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中，最终返回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主函数启用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FastAPI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应用uvicorn.run会在指定的地址0.0.0.0和端口8001上启动服务，允许外部访问该接口。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rag_api</a:t>
            </a:r>
            <a:r>
              <a:rPr dirty="0"/>
              <a:t>调用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40" y="1609090"/>
            <a:ext cx="5358130" cy="810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40" y="2719070"/>
            <a:ext cx="5358765" cy="1896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35" y="4842510"/>
            <a:ext cx="5360035" cy="665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E87A-B631-633F-5CC0-4124A913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8BC143-78D6-5169-2C75-E66AD1C61523}"/>
              </a:ext>
            </a:extLst>
          </p:cNvPr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30C92C9-8A2E-D670-E396-45F3292096CC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5FF7859-EA9C-0DC0-E496-75FF9CC4117A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项目级代码生成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2742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项目级代码生成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sz="1600" spc="100" dirty="0">
                <a:latin typeface="+mn-ea"/>
                <a:ea typeface="+mn-ea"/>
              </a:rPr>
              <a:t>`/generate`</a:t>
            </a:r>
            <a:r>
              <a:rPr lang="zh-CN" altLang="en-US" sz="1600" spc="100" dirty="0">
                <a:latin typeface="+mn-ea"/>
                <a:ea typeface="+mn-ea"/>
              </a:rPr>
              <a:t>接口接受</a:t>
            </a:r>
            <a:r>
              <a:rPr lang="en-US" altLang="zh-CN" sz="1600" spc="100" dirty="0">
                <a:latin typeface="+mn-ea"/>
                <a:ea typeface="+mn-ea"/>
              </a:rPr>
              <a:t>question</a:t>
            </a:r>
            <a:r>
              <a:rPr lang="zh-CN" altLang="en-US" sz="1600" spc="100" dirty="0">
                <a:latin typeface="+mn-ea"/>
                <a:ea typeface="+mn-ea"/>
              </a:rPr>
              <a:t>和</a:t>
            </a:r>
            <a:r>
              <a:rPr lang="en-US" altLang="zh-CN" sz="1600" spc="100" dirty="0">
                <a:latin typeface="+mn-ea"/>
                <a:ea typeface="+mn-ea"/>
              </a:rPr>
              <a:t>language</a:t>
            </a:r>
            <a:r>
              <a:rPr lang="zh-CN" altLang="en-US" sz="1600" spc="100" dirty="0">
                <a:latin typeface="+mn-ea"/>
                <a:ea typeface="+mn-ea"/>
              </a:rPr>
              <a:t>两个参数，首先判断语言是否支持，再进行下一步的生成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75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在输入项目需求和语言要求后，通过</a:t>
            </a:r>
            <a:r>
              <a:rPr lang="en-US" altLang="zh-CN" sz="1600" spc="100" dirty="0">
                <a:latin typeface="+mn-ea"/>
                <a:ea typeface="+mn-ea"/>
              </a:rPr>
              <a:t>prompt</a:t>
            </a:r>
            <a:r>
              <a:rPr lang="zh-CN" altLang="en-US" sz="1600" spc="100" dirty="0">
                <a:latin typeface="+mn-ea"/>
                <a:ea typeface="+mn-ea"/>
              </a:rPr>
              <a:t>工程令</a:t>
            </a:r>
            <a:r>
              <a:rPr lang="en-US" altLang="zh-CN" sz="1600" spc="100" dirty="0">
                <a:latin typeface="+mn-ea"/>
                <a:ea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</a:rPr>
              <a:t>先生成整个项目的架构目录和框架，用于指导后续具体代码生成。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  <a:sym typeface="+mn-ea"/>
              </a:rPr>
              <a:t>在框架生成完毕后，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ragChain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加持的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会遍历上一步生成的项目框架，针对每个子目录生成具体的代码文件并服务于项目功能。</a:t>
            </a: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请求接受入口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项目架构生成</a:t>
            </a: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288145" y="4028440"/>
            <a:ext cx="2236470" cy="60071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完整项目代码生成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" y="1188801"/>
            <a:ext cx="4379595" cy="2530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205" y="1150701"/>
            <a:ext cx="3720465" cy="2606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985" y="763351"/>
            <a:ext cx="3795395" cy="33813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EzM2VmZGQyNzljNGEzNWIzZGMzNDY5NDFjNDA4Y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1421</Words>
  <Application>Microsoft Office PowerPoint</Application>
  <PresentationFormat>宽屏</PresentationFormat>
  <Paragraphs>228</Paragraphs>
  <Slides>36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36</vt:i4>
      </vt:variant>
    </vt:vector>
  </HeadingPairs>
  <TitlesOfParts>
    <vt:vector size="58" baseType="lpstr">
      <vt:lpstr>微软雅黑</vt:lpstr>
      <vt:lpstr>微软雅黑 Light</vt:lpstr>
      <vt:lpstr>Arial</vt:lpstr>
      <vt:lpstr>Century Gothic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PowerPoint 演示文稿</vt:lpstr>
      <vt:lpstr>rag-文件加载</vt:lpstr>
      <vt:lpstr>rag-项目文件处理</vt:lpstr>
      <vt:lpstr>rag-检索器构建</vt:lpstr>
      <vt:lpstr>rag_api调用</vt:lpstr>
      <vt:lpstr>PowerPoint 演示文稿</vt:lpstr>
      <vt:lpstr>项目级代码生成</vt:lpstr>
      <vt:lpstr>PowerPoint 演示文稿</vt:lpstr>
      <vt:lpstr>Streamlit 原型演示</vt:lpstr>
      <vt:lpstr>Streamlit 原型演示</vt:lpstr>
      <vt:lpstr>Streamlit 原型演示</vt:lpstr>
      <vt:lpstr>Streamlit 原型演示</vt:lpstr>
      <vt:lpstr>PowerPoint 演示文稿</vt:lpstr>
      <vt:lpstr>可运行代码生成</vt:lpstr>
      <vt:lpstr>可运行代码生成</vt:lpstr>
      <vt:lpstr>可运行代码生成</vt:lpstr>
      <vt:lpstr>可运行代码生成</vt:lpstr>
      <vt:lpstr>PowerPoint 演示文稿</vt:lpstr>
      <vt:lpstr>新建侧边栏</vt:lpstr>
      <vt:lpstr>配置侧边栏</vt:lpstr>
      <vt:lpstr>HTML样式与页面结构</vt:lpstr>
      <vt:lpstr>HTML按钮和交互</vt:lpstr>
      <vt:lpstr>文件及文件夹上传的详细处理</vt:lpstr>
      <vt:lpstr>handMessage方法实现</vt:lpstr>
      <vt:lpstr>handMessage方法实现</vt:lpstr>
      <vt:lpstr>handMessage方法实现</vt:lpstr>
      <vt:lpstr>handMessage方法实现</vt:lpstr>
      <vt:lpstr>saveGeneratedFiles方法实现</vt:lpstr>
      <vt:lpstr>PowerPoint 演示文稿</vt:lpstr>
      <vt:lpstr>项目成果展示</vt:lpstr>
      <vt:lpstr>项目成果展示</vt:lpstr>
      <vt:lpstr>项目成果展示</vt:lpstr>
      <vt:lpstr>项目成果展示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- Vel</cp:lastModifiedBy>
  <cp:revision>703</cp:revision>
  <dcterms:created xsi:type="dcterms:W3CDTF">2016-11-28T11:30:00Z</dcterms:created>
  <dcterms:modified xsi:type="dcterms:W3CDTF">2024-11-14T13:16:22Z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17F949C01FEE4377A3ECDC25C77778BE_13</vt:lpwstr>
  </property>
  <property fmtid="{D5CDD505-2E9C-101B-9397-08002B2CF9AE}" pid="12" name="KSOProductBuildVer">
    <vt:lpwstr>2052-12.1.0.18608</vt:lpwstr>
  </property>
</Properties>
</file>